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64" r:id="rId2"/>
    <p:sldId id="256" r:id="rId3"/>
    <p:sldId id="257" r:id="rId4"/>
    <p:sldId id="258" r:id="rId5"/>
    <p:sldId id="259" r:id="rId6"/>
    <p:sldId id="260" r:id="rId7"/>
    <p:sldId id="261" r:id="rId8"/>
    <p:sldId id="262" r:id="rId9"/>
  </p:sldIdLst>
  <p:sldSz cx="14630400" cy="8229600"/>
  <p:notesSz cx="8229600" cy="14630400"/>
  <p:embeddedFontLst>
    <p:embeddedFont>
      <p:font typeface="DM Sans Semi Bold" panose="020B0604020202020204" charset="0"/>
      <p:regular r:id="rId11"/>
    </p:embeddedFont>
    <p:embeddedFont>
      <p:font typeface="Inter Medium"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2" d="100"/>
          <a:sy n="72" d="100"/>
        </p:scale>
        <p:origin x="52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5470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ctrTitle"/>
          </p:nvPr>
        </p:nvSpPr>
        <p:spPr>
          <a:xfrm>
            <a:off x="2101215" y="1560942"/>
            <a:ext cx="10427971" cy="3011056"/>
          </a:xfrm>
        </p:spPr>
        <p:txBody>
          <a:bodyPr anchor="b">
            <a:normAutofit/>
          </a:bodyPr>
          <a:lstStyle>
            <a:lvl1pPr algn="ctr">
              <a:defRPr sz="5760"/>
            </a:lvl1pPr>
          </a:lstStyle>
          <a:p>
            <a:r>
              <a:rPr lang="en-US"/>
              <a:t>Click to edit Master title style</a:t>
            </a:r>
            <a:endParaRPr lang="en-US" dirty="0"/>
          </a:p>
        </p:txBody>
      </p:sp>
      <p:sp>
        <p:nvSpPr>
          <p:cNvPr id="3" name="Subtitle 2"/>
          <p:cNvSpPr>
            <a:spLocks noGrp="1"/>
          </p:cNvSpPr>
          <p:nvPr>
            <p:ph type="subTitle" idx="1"/>
          </p:nvPr>
        </p:nvSpPr>
        <p:spPr>
          <a:xfrm>
            <a:off x="2101215" y="4663441"/>
            <a:ext cx="10427971" cy="1645919"/>
          </a:xfrm>
        </p:spPr>
        <p:txBody>
          <a:bodyPr>
            <a:normAutofit/>
          </a:bodyPr>
          <a:lstStyle>
            <a:lvl1pPr marL="0" indent="0" algn="ctr">
              <a:buNone/>
              <a:defRPr sz="2640">
                <a:solidFill>
                  <a:schemeClr val="bg1">
                    <a:lumMod val="50000"/>
                  </a:schemeClr>
                </a:solidFill>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CD0576A-07DB-3B46-AC99-97A70AE23956}" type="datetimeFigureOut">
              <a:rPr lang="en-US" smtClean="0"/>
              <a:t>4/4/2025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5EAFB7-D942-8C40-850B-F7A53EC532FC}" type="slidenum">
              <a:rPr lang="en-US" smtClean="0"/>
              <a:t>‹#›</a:t>
            </a:fld>
            <a:endParaRPr lang="en-US"/>
          </a:p>
        </p:txBody>
      </p:sp>
    </p:spTree>
    <p:extLst>
      <p:ext uri="{BB962C8B-B14F-4D97-AF65-F5344CB8AC3E}">
        <p14:creationId xmlns:p14="http://schemas.microsoft.com/office/powerpoint/2010/main" val="2759600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infoupdate.org/white-background-hd-images-free/" TargetMode="Externa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infoupdate.org/white-background-hd-images-free/"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s://infoupdate.org/white-background-hd-images-free/" TargetMode="External"/><Relationship Id="rId3" Type="http://schemas.openxmlformats.org/officeDocument/2006/relationships/image" Target="../media/image10.png"/><Relationship Id="rId7"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infoupdate.org/white-background-hd-images-free/" TargetMode="Externa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5.jpg"/><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hyperlink" Target="https://infoupdate.org/white-background-hd-images-free/"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hyperlink" Target="https://infoupdate.org/white-background-hd-images-free/" TargetMode="External"/><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C05F-6C10-AAB8-B9A1-704086EB8325}"/>
              </a:ext>
            </a:extLst>
          </p:cNvPr>
          <p:cNvSpPr>
            <a:spLocks noGrp="1"/>
          </p:cNvSpPr>
          <p:nvPr>
            <p:ph type="ctrTitle"/>
          </p:nvPr>
        </p:nvSpPr>
        <p:spPr>
          <a:xfrm>
            <a:off x="1828800" y="2487168"/>
            <a:ext cx="10972800" cy="2149069"/>
          </a:xfrm>
        </p:spPr>
        <p:txBody>
          <a:bodyPr>
            <a:normAutofit fontScale="90000"/>
          </a:bodyPr>
          <a:lstStyle/>
          <a:p>
            <a:r>
              <a:rPr lang="en-US" sz="5280" b="1" dirty="0">
                <a:latin typeface="Times New Roman" panose="02020603050405020304" pitchFamily="18" charset="0"/>
                <a:cs typeface="Times New Roman" panose="02020603050405020304" pitchFamily="18" charset="0"/>
              </a:rPr>
              <a:t>Introduction to AI (AI101B)</a:t>
            </a:r>
            <a:br>
              <a:rPr lang="en-US" sz="5280" b="1" dirty="0">
                <a:latin typeface="Times New Roman" panose="02020603050405020304" pitchFamily="18" charset="0"/>
                <a:cs typeface="Times New Roman" panose="02020603050405020304" pitchFamily="18" charset="0"/>
              </a:rPr>
            </a:br>
            <a:r>
              <a:rPr lang="en-US" sz="5280" b="1" dirty="0">
                <a:latin typeface="Times New Roman" panose="02020603050405020304" pitchFamily="18" charset="0"/>
                <a:cs typeface="Times New Roman" panose="02020603050405020304" pitchFamily="18" charset="0"/>
              </a:rPr>
              <a:t>AI Based Number Guessing Game</a:t>
            </a:r>
            <a:br>
              <a:rPr lang="en-IN" sz="4200" b="1" dirty="0">
                <a:latin typeface="Times New Roman" panose="02020603050405020304" pitchFamily="18" charset="0"/>
                <a:cs typeface="Times New Roman" panose="02020603050405020304" pitchFamily="18" charset="0"/>
              </a:rPr>
            </a:br>
            <a:r>
              <a:rPr lang="en-IN" sz="4200" b="1" dirty="0">
                <a:latin typeface="Times New Roman" panose="02020603050405020304" pitchFamily="18" charset="0"/>
                <a:cs typeface="Times New Roman" panose="02020603050405020304" pitchFamily="18" charset="0"/>
              </a:rPr>
              <a:t>Session 2024-25</a:t>
            </a:r>
            <a:endParaRPr lang="en-US" sz="42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F2C24FBC-2E61-AD49-3BD0-DA7AA89F9A81}"/>
              </a:ext>
            </a:extLst>
          </p:cNvPr>
          <p:cNvSpPr>
            <a:spLocks noGrp="1"/>
          </p:cNvSpPr>
          <p:nvPr>
            <p:ph type="subTitle" idx="1"/>
          </p:nvPr>
        </p:nvSpPr>
        <p:spPr>
          <a:xfrm>
            <a:off x="1828800" y="4893030"/>
            <a:ext cx="10972800" cy="2037748"/>
          </a:xfrm>
        </p:spPr>
        <p:txBody>
          <a:bodyPr>
            <a:normAutofit/>
          </a:bodyPr>
          <a:lstStyle/>
          <a:p>
            <a:r>
              <a:rPr lang="en-US" sz="2400" b="1" u="sng" dirty="0">
                <a:solidFill>
                  <a:schemeClr val="tx1"/>
                </a:solidFill>
                <a:latin typeface="Times New Roman" panose="02020603050405020304" pitchFamily="18" charset="0"/>
                <a:cs typeface="Times New Roman" panose="02020603050405020304" pitchFamily="18" charset="0"/>
              </a:rPr>
              <a:t> SAQIB MEHDI - 202410116100185</a:t>
            </a:r>
          </a:p>
          <a:p>
            <a:r>
              <a:rPr lang="en-US" sz="2400" b="1" u="sng" dirty="0">
                <a:solidFill>
                  <a:schemeClr val="tx1"/>
                </a:solidFill>
                <a:latin typeface="Times New Roman" panose="02020603050405020304" pitchFamily="18" charset="0"/>
                <a:cs typeface="Times New Roman" panose="02020603050405020304" pitchFamily="18" charset="0"/>
              </a:rPr>
              <a:t>SANGAM KUMAR - 202410116100181</a:t>
            </a:r>
          </a:p>
          <a:p>
            <a:r>
              <a:rPr lang="en-US" sz="2400" b="1" u="sng" dirty="0">
                <a:solidFill>
                  <a:schemeClr val="tx1"/>
                </a:solidFill>
                <a:latin typeface="Times New Roman" panose="02020603050405020304" pitchFamily="18" charset="0"/>
                <a:cs typeface="Times New Roman" panose="02020603050405020304" pitchFamily="18" charset="0"/>
              </a:rPr>
              <a:t>SATYAM GUPTA - 202410116100186</a:t>
            </a:r>
          </a:p>
          <a:p>
            <a:r>
              <a:rPr lang="en-US" sz="2400" b="1" u="sng" dirty="0">
                <a:solidFill>
                  <a:schemeClr val="tx1"/>
                </a:solidFill>
                <a:latin typeface="Times New Roman" panose="02020603050405020304" pitchFamily="18" charset="0"/>
                <a:cs typeface="Times New Roman" panose="02020603050405020304" pitchFamily="18" charset="0"/>
              </a:rPr>
              <a:t>RAM DUBEY- 202410116100160</a:t>
            </a:r>
          </a:p>
        </p:txBody>
      </p:sp>
      <p:sp>
        <p:nvSpPr>
          <p:cNvPr id="4" name="Subtitle 2">
            <a:extLst>
              <a:ext uri="{FF2B5EF4-FFF2-40B4-BE49-F238E27FC236}">
                <a16:creationId xmlns:a16="http://schemas.microsoft.com/office/drawing/2014/main" id="{C7EFE38A-2987-AEC9-33EC-1BC6CB5C10DA}"/>
              </a:ext>
            </a:extLst>
          </p:cNvPr>
          <p:cNvSpPr txBox="1">
            <a:spLocks/>
          </p:cNvSpPr>
          <p:nvPr/>
        </p:nvSpPr>
        <p:spPr>
          <a:xfrm>
            <a:off x="1828800" y="5739117"/>
            <a:ext cx="10972800" cy="915238"/>
          </a:xfrm>
          <a:prstGeom prst="rect">
            <a:avLst/>
          </a:prstGeom>
        </p:spPr>
        <p:txBody>
          <a:bodyPr vert="horz" lIns="109728" tIns="54864" rIns="109728" bIns="54864"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2880" dirty="0"/>
          </a:p>
        </p:txBody>
      </p:sp>
      <p:sp>
        <p:nvSpPr>
          <p:cNvPr id="5" name="Subtitle 2">
            <a:extLst>
              <a:ext uri="{FF2B5EF4-FFF2-40B4-BE49-F238E27FC236}">
                <a16:creationId xmlns:a16="http://schemas.microsoft.com/office/drawing/2014/main" id="{43043289-20F1-1B73-C850-CE92562B546B}"/>
              </a:ext>
            </a:extLst>
          </p:cNvPr>
          <p:cNvSpPr txBox="1">
            <a:spLocks/>
          </p:cNvSpPr>
          <p:nvPr/>
        </p:nvSpPr>
        <p:spPr>
          <a:xfrm>
            <a:off x="10988040" y="6760846"/>
            <a:ext cx="3642360" cy="1468754"/>
          </a:xfrm>
          <a:prstGeom prst="rect">
            <a:avLst/>
          </a:prstGeom>
        </p:spPr>
        <p:txBody>
          <a:bodyPr vert="horz" lIns="109728" tIns="54864" rIns="109728" bIns="54864"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IN" sz="2880" b="1" u="sng" dirty="0">
                <a:latin typeface="Times New Roman" panose="02020603050405020304" pitchFamily="18" charset="0"/>
                <a:cs typeface="Times New Roman" panose="02020603050405020304" pitchFamily="18" charset="0"/>
              </a:rPr>
              <a:t>Project Supervisor:</a:t>
            </a:r>
          </a:p>
          <a:p>
            <a:pPr algn="just"/>
            <a:r>
              <a:rPr lang="en-IN" b="1" u="sng" dirty="0">
                <a:latin typeface="Times New Roman" panose="02020603050405020304" pitchFamily="18" charset="0"/>
                <a:cs typeface="Times New Roman" panose="02020603050405020304" pitchFamily="18" charset="0"/>
              </a:rPr>
              <a:t> Ms. Komal Salgotra</a:t>
            </a:r>
          </a:p>
          <a:p>
            <a:pPr algn="just"/>
            <a:r>
              <a:rPr lang="en-IN" b="1" u="sng" dirty="0">
                <a:latin typeface="Times New Roman" panose="02020603050405020304" pitchFamily="18" charset="0"/>
                <a:cs typeface="Times New Roman" panose="02020603050405020304" pitchFamily="18" charset="0"/>
              </a:rPr>
              <a:t>ASST. PROFESSOR</a:t>
            </a:r>
          </a:p>
          <a:p>
            <a:pPr algn="just"/>
            <a:endParaRPr lang="en-IN" sz="2880" dirty="0">
              <a:solidFill>
                <a:srgbClr val="FF0000"/>
              </a:solidFill>
              <a:latin typeface="Times New Roman" panose="02020603050405020304" pitchFamily="18" charset="0"/>
              <a:cs typeface="Times New Roman" panose="02020603050405020304" pitchFamily="18" charset="0"/>
            </a:endParaRPr>
          </a:p>
          <a:p>
            <a:pPr algn="just"/>
            <a:endParaRPr lang="en-IN" sz="2880" b="1" u="sng"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29A50B94-DBEB-9815-4684-223EC27F9F0D}"/>
              </a:ext>
            </a:extLst>
          </p:cNvPr>
          <p:cNvPicPr>
            <a:picLocks noChangeAspect="1"/>
          </p:cNvPicPr>
          <p:nvPr/>
        </p:nvPicPr>
        <p:blipFill>
          <a:blip r:embed="rId2"/>
          <a:stretch>
            <a:fillRect/>
          </a:stretch>
        </p:blipFill>
        <p:spPr>
          <a:xfrm>
            <a:off x="0" y="3012"/>
            <a:ext cx="14630400" cy="1661388"/>
          </a:xfrm>
          <a:prstGeom prst="rect">
            <a:avLst/>
          </a:prstGeom>
        </p:spPr>
      </p:pic>
    </p:spTree>
    <p:extLst>
      <p:ext uri="{BB962C8B-B14F-4D97-AF65-F5344CB8AC3E}">
        <p14:creationId xmlns:p14="http://schemas.microsoft.com/office/powerpoint/2010/main" val="1493161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184083"/>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AI Number Guessing: Smart Search Strategies</a:t>
            </a:r>
            <a:endParaRPr lang="en-US" sz="4450" dirty="0"/>
          </a:p>
        </p:txBody>
      </p:sp>
      <p:sp>
        <p:nvSpPr>
          <p:cNvPr id="4" name="Text 1"/>
          <p:cNvSpPr/>
          <p:nvPr/>
        </p:nvSpPr>
        <p:spPr>
          <a:xfrm>
            <a:off x="6280190" y="3941802"/>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Explore an intelligent algorithm designed for efficient number prediction. This presentation covers the fusion of random and binary search techniques, visualized using matplotlib. Discover how AI optimizes search strategies for superior performance.</a:t>
            </a:r>
            <a:endParaRPr lang="en-US" sz="1750" dirty="0"/>
          </a:p>
        </p:txBody>
      </p:sp>
      <p:sp>
        <p:nvSpPr>
          <p:cNvPr id="5" name="Shape 2"/>
          <p:cNvSpPr/>
          <p:nvPr/>
        </p:nvSpPr>
        <p:spPr>
          <a:xfrm>
            <a:off x="6280190" y="5665470"/>
            <a:ext cx="362903" cy="362903"/>
          </a:xfrm>
          <a:prstGeom prst="roundRect">
            <a:avLst>
              <a:gd name="adj" fmla="val 25194296"/>
            </a:avLst>
          </a:prstGeom>
          <a:noFill/>
          <a:ln w="7620">
            <a:solidFill>
              <a:srgbClr val="FFFFFF"/>
            </a:solidFill>
            <a:prstDash val="solid"/>
          </a:ln>
        </p:spPr>
      </p:sp>
      <p:sp>
        <p:nvSpPr>
          <p:cNvPr id="7" name="Text 3"/>
          <p:cNvSpPr/>
          <p:nvPr/>
        </p:nvSpPr>
        <p:spPr>
          <a:xfrm>
            <a:off x="6756440" y="5648563"/>
            <a:ext cx="1967984" cy="396835"/>
          </a:xfrm>
          <a:prstGeom prst="rect">
            <a:avLst/>
          </a:prstGeom>
          <a:noFill/>
          <a:ln/>
        </p:spPr>
        <p:txBody>
          <a:bodyPr wrap="none" lIns="0" tIns="0" rIns="0" bIns="0" rtlCol="0" anchor="t"/>
          <a:lstStyle/>
          <a:p>
            <a:pPr marL="0" indent="0" algn="l">
              <a:lnSpc>
                <a:spcPts val="3100"/>
              </a:lnSpc>
              <a:buNone/>
            </a:pPr>
            <a:endParaRPr lang="en-US" sz="2200" dirty="0"/>
          </a:p>
        </p:txBody>
      </p:sp>
      <p:pic>
        <p:nvPicPr>
          <p:cNvPr id="6" name="Picture 5">
            <a:extLst>
              <a:ext uri="{FF2B5EF4-FFF2-40B4-BE49-F238E27FC236}">
                <a16:creationId xmlns:a16="http://schemas.microsoft.com/office/drawing/2014/main" id="{9D4EA83B-2415-8F73-220D-E0C6CA1918DD}"/>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12415519" y="6868633"/>
            <a:ext cx="2160484" cy="126527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60621"/>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The Challenge of Number Guessing</a:t>
            </a:r>
            <a:endParaRPr lang="en-US" sz="4450" dirty="0"/>
          </a:p>
        </p:txBody>
      </p:sp>
      <p:sp>
        <p:nvSpPr>
          <p:cNvPr id="4" name="Text 1"/>
          <p:cNvSpPr/>
          <p:nvPr/>
        </p:nvSpPr>
        <p:spPr>
          <a:xfrm>
            <a:off x="793790" y="2918341"/>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Traditional guessing methods are often inefficient. AI offers advanced optimization. Our goal is to reduce the number of attempts needed to guess the correct number.</a:t>
            </a:r>
            <a:endParaRPr lang="en-US" sz="1750" dirty="0"/>
          </a:p>
        </p:txBody>
      </p:sp>
      <p:sp>
        <p:nvSpPr>
          <p:cNvPr id="5" name="Shape 2"/>
          <p:cNvSpPr/>
          <p:nvPr/>
        </p:nvSpPr>
        <p:spPr>
          <a:xfrm>
            <a:off x="793790" y="4517350"/>
            <a:ext cx="510302" cy="510302"/>
          </a:xfrm>
          <a:prstGeom prst="roundRect">
            <a:avLst>
              <a:gd name="adj" fmla="val 6667"/>
            </a:avLst>
          </a:prstGeom>
          <a:solidFill>
            <a:srgbClr val="F2EEEE"/>
          </a:solidFill>
          <a:ln/>
        </p:spPr>
      </p:sp>
      <p:pic>
        <p:nvPicPr>
          <p:cNvPr id="6" name="Image 1" descr="preencoded.png"/>
          <p:cNvPicPr>
            <a:picLocks noChangeAspect="1"/>
          </p:cNvPicPr>
          <p:nvPr/>
        </p:nvPicPr>
        <p:blipFill>
          <a:blip r:embed="rId4"/>
          <a:stretch>
            <a:fillRect/>
          </a:stretch>
        </p:blipFill>
        <p:spPr>
          <a:xfrm>
            <a:off x="878860" y="4559856"/>
            <a:ext cx="340162" cy="425291"/>
          </a:xfrm>
          <a:prstGeom prst="rect">
            <a:avLst/>
          </a:prstGeom>
        </p:spPr>
      </p:pic>
      <p:sp>
        <p:nvSpPr>
          <p:cNvPr id="7" name="Text 3"/>
          <p:cNvSpPr/>
          <p:nvPr/>
        </p:nvSpPr>
        <p:spPr>
          <a:xfrm>
            <a:off x="1530906" y="451735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Inefficiency</a:t>
            </a:r>
            <a:endParaRPr lang="en-US" sz="2200" dirty="0"/>
          </a:p>
        </p:txBody>
      </p:sp>
      <p:sp>
        <p:nvSpPr>
          <p:cNvPr id="8" name="Text 4"/>
          <p:cNvSpPr/>
          <p:nvPr/>
        </p:nvSpPr>
        <p:spPr>
          <a:xfrm>
            <a:off x="1530906" y="5007769"/>
            <a:ext cx="2927747" cy="725805"/>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Traditional approaches are time-consuming.</a:t>
            </a:r>
            <a:endParaRPr lang="en-US" sz="1750" dirty="0"/>
          </a:p>
        </p:txBody>
      </p:sp>
      <p:sp>
        <p:nvSpPr>
          <p:cNvPr id="9" name="Shape 5"/>
          <p:cNvSpPr/>
          <p:nvPr/>
        </p:nvSpPr>
        <p:spPr>
          <a:xfrm>
            <a:off x="4685467" y="4517350"/>
            <a:ext cx="510302" cy="510302"/>
          </a:xfrm>
          <a:prstGeom prst="roundRect">
            <a:avLst>
              <a:gd name="adj" fmla="val 6667"/>
            </a:avLst>
          </a:prstGeom>
          <a:solidFill>
            <a:srgbClr val="F2EEEE"/>
          </a:solidFill>
          <a:ln/>
        </p:spPr>
      </p:sp>
      <p:pic>
        <p:nvPicPr>
          <p:cNvPr id="10" name="Image 2" descr="preencoded.png"/>
          <p:cNvPicPr>
            <a:picLocks noChangeAspect="1"/>
          </p:cNvPicPr>
          <p:nvPr/>
        </p:nvPicPr>
        <p:blipFill>
          <a:blip r:embed="rId5"/>
          <a:stretch>
            <a:fillRect/>
          </a:stretch>
        </p:blipFill>
        <p:spPr>
          <a:xfrm>
            <a:off x="4770537" y="4559856"/>
            <a:ext cx="340162" cy="425291"/>
          </a:xfrm>
          <a:prstGeom prst="rect">
            <a:avLst/>
          </a:prstGeom>
        </p:spPr>
      </p:pic>
      <p:sp>
        <p:nvSpPr>
          <p:cNvPr id="11" name="Text 6"/>
          <p:cNvSpPr/>
          <p:nvPr/>
        </p:nvSpPr>
        <p:spPr>
          <a:xfrm>
            <a:off x="5422583" y="451735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Optimization</a:t>
            </a:r>
            <a:endParaRPr lang="en-US" sz="2200" dirty="0"/>
          </a:p>
        </p:txBody>
      </p:sp>
      <p:sp>
        <p:nvSpPr>
          <p:cNvPr id="12" name="Text 7"/>
          <p:cNvSpPr/>
          <p:nvPr/>
        </p:nvSpPr>
        <p:spPr>
          <a:xfrm>
            <a:off x="5422583" y="5007769"/>
            <a:ext cx="2927747" cy="725805"/>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AI enhances search strategies.</a:t>
            </a:r>
            <a:endParaRPr lang="en-US" sz="1750" dirty="0"/>
          </a:p>
        </p:txBody>
      </p:sp>
      <p:sp>
        <p:nvSpPr>
          <p:cNvPr id="13" name="Shape 8"/>
          <p:cNvSpPr/>
          <p:nvPr/>
        </p:nvSpPr>
        <p:spPr>
          <a:xfrm>
            <a:off x="793790" y="6215539"/>
            <a:ext cx="510302" cy="510302"/>
          </a:xfrm>
          <a:prstGeom prst="roundRect">
            <a:avLst>
              <a:gd name="adj" fmla="val 6667"/>
            </a:avLst>
          </a:prstGeom>
          <a:solidFill>
            <a:srgbClr val="F2EEEE"/>
          </a:solidFill>
          <a:ln/>
        </p:spPr>
      </p:sp>
      <p:pic>
        <p:nvPicPr>
          <p:cNvPr id="14" name="Image 3" descr="preencoded.png"/>
          <p:cNvPicPr>
            <a:picLocks noChangeAspect="1"/>
          </p:cNvPicPr>
          <p:nvPr/>
        </p:nvPicPr>
        <p:blipFill>
          <a:blip r:embed="rId6"/>
          <a:stretch>
            <a:fillRect/>
          </a:stretch>
        </p:blipFill>
        <p:spPr>
          <a:xfrm>
            <a:off x="878860" y="6258044"/>
            <a:ext cx="340162" cy="425291"/>
          </a:xfrm>
          <a:prstGeom prst="rect">
            <a:avLst/>
          </a:prstGeom>
        </p:spPr>
      </p:pic>
      <p:sp>
        <p:nvSpPr>
          <p:cNvPr id="15" name="Text 9"/>
          <p:cNvSpPr/>
          <p:nvPr/>
        </p:nvSpPr>
        <p:spPr>
          <a:xfrm>
            <a:off x="1530906" y="621553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Minimization</a:t>
            </a:r>
            <a:endParaRPr lang="en-US" sz="2200" dirty="0"/>
          </a:p>
        </p:txBody>
      </p:sp>
      <p:sp>
        <p:nvSpPr>
          <p:cNvPr id="16" name="Text 10"/>
          <p:cNvSpPr/>
          <p:nvPr/>
        </p:nvSpPr>
        <p:spPr>
          <a:xfrm>
            <a:off x="1530906" y="6705957"/>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Minimize guess attempts with AI.</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5652"/>
            <a:ext cx="8974693" cy="708779"/>
          </a:xfrm>
          <a:prstGeom prst="rect">
            <a:avLst/>
          </a:prstGeom>
          <a:noFill/>
          <a:ln/>
        </p:spPr>
        <p:txBody>
          <a:bodyPr wrap="none" lIns="0" tIns="0" rIns="0" bIns="0" rtlCol="0" anchor="t"/>
          <a:lstStyle/>
          <a:p>
            <a:pPr marL="0" indent="0" algn="l">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Random Binary Search Algorithm</a:t>
            </a:r>
            <a:endParaRPr lang="en-US" sz="4450" dirty="0"/>
          </a:p>
        </p:txBody>
      </p:sp>
      <p:sp>
        <p:nvSpPr>
          <p:cNvPr id="3" name="Text 1"/>
          <p:cNvSpPr/>
          <p:nvPr/>
        </p:nvSpPr>
        <p:spPr>
          <a:xfrm>
            <a:off x="793790" y="351805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A divide-and-conquer approach using probabilistic selection within the search range. The algorithm features logarithmic time complexity O(log n) and adapts to improve search efficiency.</a:t>
            </a:r>
            <a:endParaRPr lang="en-US" sz="1750" dirty="0"/>
          </a:p>
        </p:txBody>
      </p:sp>
      <p:sp>
        <p:nvSpPr>
          <p:cNvPr id="4" name="Text 2"/>
          <p:cNvSpPr/>
          <p:nvPr/>
        </p:nvSpPr>
        <p:spPr>
          <a:xfrm>
            <a:off x="793790" y="472582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030303"/>
                </a:solidFill>
                <a:latin typeface="DM Sans Semi Bold" pitchFamily="34" charset="0"/>
                <a:ea typeface="DM Sans Semi Bold" pitchFamily="34" charset="-122"/>
                <a:cs typeface="DM Sans Semi Bold" pitchFamily="34" charset="-120"/>
              </a:rPr>
              <a:t>Divide and Conquer</a:t>
            </a:r>
            <a:endParaRPr lang="en-US" sz="2200" dirty="0"/>
          </a:p>
        </p:txBody>
      </p:sp>
      <p:sp>
        <p:nvSpPr>
          <p:cNvPr id="5" name="Text 3"/>
          <p:cNvSpPr/>
          <p:nvPr/>
        </p:nvSpPr>
        <p:spPr>
          <a:xfrm>
            <a:off x="793790" y="5306973"/>
            <a:ext cx="3978116"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Breaks down the problem.</a:t>
            </a:r>
            <a:endParaRPr lang="en-US" sz="1750" dirty="0"/>
          </a:p>
        </p:txBody>
      </p:sp>
      <p:sp>
        <p:nvSpPr>
          <p:cNvPr id="6" name="Text 4"/>
          <p:cNvSpPr/>
          <p:nvPr/>
        </p:nvSpPr>
        <p:spPr>
          <a:xfrm>
            <a:off x="5332928" y="4725829"/>
            <a:ext cx="3057882" cy="354330"/>
          </a:xfrm>
          <a:prstGeom prst="rect">
            <a:avLst/>
          </a:prstGeom>
          <a:noFill/>
          <a:ln/>
        </p:spPr>
        <p:txBody>
          <a:bodyPr wrap="none" lIns="0" tIns="0" rIns="0" bIns="0" rtlCol="0" anchor="t"/>
          <a:lstStyle/>
          <a:p>
            <a:pPr marL="0" indent="0" algn="l">
              <a:lnSpc>
                <a:spcPts val="2750"/>
              </a:lnSpc>
              <a:buNone/>
            </a:pPr>
            <a:r>
              <a:rPr lang="en-US" sz="2200" dirty="0">
                <a:solidFill>
                  <a:srgbClr val="030303"/>
                </a:solidFill>
                <a:latin typeface="DM Sans Semi Bold" pitchFamily="34" charset="0"/>
                <a:ea typeface="DM Sans Semi Bold" pitchFamily="34" charset="-122"/>
                <a:cs typeface="DM Sans Semi Bold" pitchFamily="34" charset="-120"/>
              </a:rPr>
              <a:t>Probabilistic Selection</a:t>
            </a:r>
            <a:endParaRPr lang="en-US" sz="2200" dirty="0"/>
          </a:p>
        </p:txBody>
      </p:sp>
      <p:sp>
        <p:nvSpPr>
          <p:cNvPr id="7" name="Text 5"/>
          <p:cNvSpPr/>
          <p:nvPr/>
        </p:nvSpPr>
        <p:spPr>
          <a:xfrm>
            <a:off x="5332928" y="5306973"/>
            <a:ext cx="3978116"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Selects midpoints randomly.</a:t>
            </a:r>
            <a:endParaRPr lang="en-US" sz="1750" dirty="0"/>
          </a:p>
        </p:txBody>
      </p:sp>
      <p:sp>
        <p:nvSpPr>
          <p:cNvPr id="8" name="Text 6"/>
          <p:cNvSpPr/>
          <p:nvPr/>
        </p:nvSpPr>
        <p:spPr>
          <a:xfrm>
            <a:off x="9872067" y="472582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030303"/>
                </a:solidFill>
                <a:latin typeface="DM Sans Semi Bold" pitchFamily="34" charset="0"/>
                <a:ea typeface="DM Sans Semi Bold" pitchFamily="34" charset="-122"/>
                <a:cs typeface="DM Sans Semi Bold" pitchFamily="34" charset="-120"/>
              </a:rPr>
              <a:t>Logarithmic Time</a:t>
            </a:r>
            <a:endParaRPr lang="en-US" sz="2200" dirty="0"/>
          </a:p>
        </p:txBody>
      </p:sp>
      <p:sp>
        <p:nvSpPr>
          <p:cNvPr id="9" name="Text 7"/>
          <p:cNvSpPr/>
          <p:nvPr/>
        </p:nvSpPr>
        <p:spPr>
          <a:xfrm>
            <a:off x="9872067" y="5306973"/>
            <a:ext cx="3978116"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Efficient scaling.</a:t>
            </a:r>
            <a:endParaRPr lang="en-US" sz="1750" dirty="0"/>
          </a:p>
        </p:txBody>
      </p:sp>
      <p:pic>
        <p:nvPicPr>
          <p:cNvPr id="10" name="Picture 9">
            <a:extLst>
              <a:ext uri="{FF2B5EF4-FFF2-40B4-BE49-F238E27FC236}">
                <a16:creationId xmlns:a16="http://schemas.microsoft.com/office/drawing/2014/main" id="{F8AE9943-9294-F510-461F-F49A4F2C7FA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2415519" y="6868633"/>
            <a:ext cx="2160484" cy="126527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1446028" y="565071"/>
            <a:ext cx="10633577" cy="642104"/>
          </a:xfrm>
          <a:prstGeom prst="rect">
            <a:avLst/>
          </a:prstGeom>
          <a:noFill/>
          <a:ln/>
        </p:spPr>
        <p:txBody>
          <a:bodyPr wrap="none" lIns="0" tIns="0" rIns="0" bIns="0" rtlCol="0" anchor="t"/>
          <a:lstStyle/>
          <a:p>
            <a:pPr marL="0" indent="0" algn="ctr">
              <a:lnSpc>
                <a:spcPts val="5050"/>
              </a:lnSpc>
              <a:buNone/>
            </a:pPr>
            <a:r>
              <a:rPr lang="en-US" sz="4000" dirty="0">
                <a:solidFill>
                  <a:srgbClr val="030303"/>
                </a:solidFill>
                <a:latin typeface="DM Sans Semi Bold" pitchFamily="34" charset="0"/>
                <a:ea typeface="DM Sans Semi Bold" pitchFamily="34" charset="-122"/>
                <a:cs typeface="DM Sans Semi Bold" pitchFamily="34" charset="-120"/>
              </a:rPr>
              <a:t>Algorithm Flow Diagram</a:t>
            </a:r>
            <a:endParaRPr lang="en-US" sz="4000" dirty="0"/>
          </a:p>
        </p:txBody>
      </p:sp>
      <p:sp>
        <p:nvSpPr>
          <p:cNvPr id="4" name="Text 1"/>
          <p:cNvSpPr/>
          <p:nvPr/>
        </p:nvSpPr>
        <p:spPr>
          <a:xfrm>
            <a:off x="1148317" y="1515428"/>
            <a:ext cx="12762828" cy="986195"/>
          </a:xfrm>
          <a:prstGeom prst="rect">
            <a:avLst/>
          </a:prstGeom>
          <a:noFill/>
          <a:ln/>
        </p:spPr>
        <p:txBody>
          <a:bodyPr wrap="square" lIns="0" tIns="0" rIns="0" bIns="0" rtlCol="0" anchor="t"/>
          <a:lstStyle/>
          <a:p>
            <a:pPr marL="0" indent="0" algn="l">
              <a:lnSpc>
                <a:spcPts val="2550"/>
              </a:lnSpc>
              <a:buNone/>
            </a:pPr>
            <a:r>
              <a:rPr lang="en-US" sz="1600" dirty="0">
                <a:solidFill>
                  <a:srgbClr val="464646"/>
                </a:solidFill>
                <a:latin typeface="Inter Medium" pitchFamily="34" charset="0"/>
                <a:ea typeface="Inter Medium" pitchFamily="34" charset="-122"/>
                <a:cs typeface="Inter Medium" pitchFamily="34" charset="-120"/>
              </a:rPr>
              <a:t>The process begins with defining an initial range. Next, a probabilistic midpoint is selected, which narrows the search space, converging on the target number.</a:t>
            </a:r>
            <a:endParaRPr lang="en-US" sz="1600" dirty="0"/>
          </a:p>
        </p:txBody>
      </p:sp>
      <p:pic>
        <p:nvPicPr>
          <p:cNvPr id="5" name="Image 1" descr="preencoded.png"/>
          <p:cNvPicPr>
            <a:picLocks noChangeAspect="1"/>
          </p:cNvPicPr>
          <p:nvPr/>
        </p:nvPicPr>
        <p:blipFill>
          <a:blip r:embed="rId3"/>
          <a:stretch>
            <a:fillRect/>
          </a:stretch>
        </p:blipFill>
        <p:spPr>
          <a:xfrm>
            <a:off x="1213672" y="2809876"/>
            <a:ext cx="1027509" cy="1233011"/>
          </a:xfrm>
          <a:prstGeom prst="rect">
            <a:avLst/>
          </a:prstGeom>
        </p:spPr>
      </p:pic>
      <p:sp>
        <p:nvSpPr>
          <p:cNvPr id="6" name="Text 2"/>
          <p:cNvSpPr/>
          <p:nvPr/>
        </p:nvSpPr>
        <p:spPr>
          <a:xfrm>
            <a:off x="2961167" y="2938224"/>
            <a:ext cx="7149145" cy="321112"/>
          </a:xfrm>
          <a:prstGeom prst="rect">
            <a:avLst/>
          </a:prstGeom>
          <a:noFill/>
          <a:ln/>
        </p:spPr>
        <p:txBody>
          <a:bodyPr wrap="none" lIns="0" tIns="0" rIns="0" bIns="0" rtlCol="0" anchor="t"/>
          <a:lstStyle/>
          <a:p>
            <a:pPr marL="0" indent="0" algn="l">
              <a:lnSpc>
                <a:spcPts val="2500"/>
              </a:lnSpc>
              <a:buNone/>
            </a:pPr>
            <a:r>
              <a:rPr lang="en-US" sz="2000" dirty="0">
                <a:solidFill>
                  <a:srgbClr val="464646"/>
                </a:solidFill>
                <a:latin typeface="DM Sans Semi Bold" pitchFamily="34" charset="0"/>
                <a:ea typeface="DM Sans Semi Bold" pitchFamily="34" charset="-122"/>
                <a:cs typeface="DM Sans Semi Bold" pitchFamily="34" charset="-120"/>
              </a:rPr>
              <a:t>Initial Range</a:t>
            </a:r>
            <a:endParaRPr lang="en-US" sz="2000" dirty="0"/>
          </a:p>
        </p:txBody>
      </p:sp>
      <p:sp>
        <p:nvSpPr>
          <p:cNvPr id="7" name="Text 3"/>
          <p:cNvSpPr/>
          <p:nvPr/>
        </p:nvSpPr>
        <p:spPr>
          <a:xfrm>
            <a:off x="2961167" y="3382566"/>
            <a:ext cx="10949978" cy="328732"/>
          </a:xfrm>
          <a:prstGeom prst="rect">
            <a:avLst/>
          </a:prstGeom>
          <a:noFill/>
          <a:ln/>
        </p:spPr>
        <p:txBody>
          <a:bodyPr wrap="none" lIns="0" tIns="0" rIns="0" bIns="0" rtlCol="0" anchor="t"/>
          <a:lstStyle/>
          <a:p>
            <a:pPr marL="0" indent="0" algn="l">
              <a:lnSpc>
                <a:spcPts val="2550"/>
              </a:lnSpc>
              <a:buNone/>
            </a:pPr>
            <a:r>
              <a:rPr lang="en-US" sz="1600" dirty="0">
                <a:solidFill>
                  <a:srgbClr val="464646"/>
                </a:solidFill>
                <a:latin typeface="Inter Medium" pitchFamily="34" charset="0"/>
                <a:ea typeface="Inter Medium" pitchFamily="34" charset="-122"/>
                <a:cs typeface="Inter Medium" pitchFamily="34" charset="-120"/>
              </a:rPr>
              <a:t>Define search boundaries.</a:t>
            </a:r>
            <a:endParaRPr lang="en-US" sz="1600" dirty="0"/>
          </a:p>
        </p:txBody>
      </p:sp>
      <p:pic>
        <p:nvPicPr>
          <p:cNvPr id="8" name="Image 2" descr="preencoded.png"/>
          <p:cNvPicPr>
            <a:picLocks noChangeAspect="1"/>
          </p:cNvPicPr>
          <p:nvPr/>
        </p:nvPicPr>
        <p:blipFill>
          <a:blip r:embed="rId4"/>
          <a:stretch>
            <a:fillRect/>
          </a:stretch>
        </p:blipFill>
        <p:spPr>
          <a:xfrm>
            <a:off x="1213672" y="4013504"/>
            <a:ext cx="1027509" cy="1233011"/>
          </a:xfrm>
          <a:prstGeom prst="rect">
            <a:avLst/>
          </a:prstGeom>
        </p:spPr>
      </p:pic>
      <p:sp>
        <p:nvSpPr>
          <p:cNvPr id="9" name="Text 4"/>
          <p:cNvSpPr/>
          <p:nvPr/>
        </p:nvSpPr>
        <p:spPr>
          <a:xfrm>
            <a:off x="2961167" y="4171236"/>
            <a:ext cx="7149145" cy="321112"/>
          </a:xfrm>
          <a:prstGeom prst="rect">
            <a:avLst/>
          </a:prstGeom>
          <a:noFill/>
          <a:ln/>
        </p:spPr>
        <p:txBody>
          <a:bodyPr wrap="none" lIns="0" tIns="0" rIns="0" bIns="0" rtlCol="0" anchor="t"/>
          <a:lstStyle/>
          <a:p>
            <a:pPr marL="0" indent="0" algn="l">
              <a:lnSpc>
                <a:spcPts val="2500"/>
              </a:lnSpc>
              <a:buNone/>
            </a:pPr>
            <a:r>
              <a:rPr lang="en-US" sz="2000" dirty="0">
                <a:solidFill>
                  <a:srgbClr val="464646"/>
                </a:solidFill>
                <a:latin typeface="DM Sans Semi Bold" pitchFamily="34" charset="0"/>
                <a:ea typeface="DM Sans Semi Bold" pitchFamily="34" charset="-122"/>
                <a:cs typeface="DM Sans Semi Bold" pitchFamily="34" charset="-120"/>
              </a:rPr>
              <a:t>Midpoint Selection</a:t>
            </a:r>
            <a:endParaRPr lang="en-US" sz="2000" dirty="0"/>
          </a:p>
        </p:txBody>
      </p:sp>
      <p:sp>
        <p:nvSpPr>
          <p:cNvPr id="10" name="Text 5"/>
          <p:cNvSpPr/>
          <p:nvPr/>
        </p:nvSpPr>
        <p:spPr>
          <a:xfrm>
            <a:off x="2961167" y="4615577"/>
            <a:ext cx="10949978" cy="328732"/>
          </a:xfrm>
          <a:prstGeom prst="rect">
            <a:avLst/>
          </a:prstGeom>
          <a:noFill/>
          <a:ln/>
        </p:spPr>
        <p:txBody>
          <a:bodyPr wrap="none" lIns="0" tIns="0" rIns="0" bIns="0" rtlCol="0" anchor="t"/>
          <a:lstStyle/>
          <a:p>
            <a:pPr marL="0" indent="0" algn="l">
              <a:lnSpc>
                <a:spcPts val="2550"/>
              </a:lnSpc>
              <a:buNone/>
            </a:pPr>
            <a:r>
              <a:rPr lang="en-US" sz="1600" dirty="0">
                <a:solidFill>
                  <a:srgbClr val="464646"/>
                </a:solidFill>
                <a:latin typeface="Inter Medium" pitchFamily="34" charset="0"/>
                <a:ea typeface="Inter Medium" pitchFamily="34" charset="-122"/>
                <a:cs typeface="Inter Medium" pitchFamily="34" charset="-120"/>
              </a:rPr>
              <a:t>Choose a random point.</a:t>
            </a:r>
            <a:endParaRPr lang="en-US" sz="1600" dirty="0"/>
          </a:p>
        </p:txBody>
      </p:sp>
      <p:pic>
        <p:nvPicPr>
          <p:cNvPr id="11" name="Image 3" descr="preencoded.png"/>
          <p:cNvPicPr>
            <a:picLocks noChangeAspect="1"/>
          </p:cNvPicPr>
          <p:nvPr/>
        </p:nvPicPr>
        <p:blipFill>
          <a:blip r:embed="rId5"/>
          <a:stretch>
            <a:fillRect/>
          </a:stretch>
        </p:blipFill>
        <p:spPr>
          <a:xfrm>
            <a:off x="1213672" y="5232082"/>
            <a:ext cx="1027509" cy="1233011"/>
          </a:xfrm>
          <a:prstGeom prst="rect">
            <a:avLst/>
          </a:prstGeom>
        </p:spPr>
      </p:pic>
      <p:sp>
        <p:nvSpPr>
          <p:cNvPr id="12" name="Text 6"/>
          <p:cNvSpPr/>
          <p:nvPr/>
        </p:nvSpPr>
        <p:spPr>
          <a:xfrm>
            <a:off x="2961167" y="5404247"/>
            <a:ext cx="7149145" cy="321112"/>
          </a:xfrm>
          <a:prstGeom prst="rect">
            <a:avLst/>
          </a:prstGeom>
          <a:noFill/>
          <a:ln/>
        </p:spPr>
        <p:txBody>
          <a:bodyPr wrap="none" lIns="0" tIns="0" rIns="0" bIns="0" rtlCol="0" anchor="t"/>
          <a:lstStyle/>
          <a:p>
            <a:pPr marL="0" indent="0" algn="l">
              <a:lnSpc>
                <a:spcPts val="2500"/>
              </a:lnSpc>
              <a:buNone/>
            </a:pPr>
            <a:r>
              <a:rPr lang="en-US" sz="2000" dirty="0">
                <a:solidFill>
                  <a:srgbClr val="464646"/>
                </a:solidFill>
                <a:latin typeface="DM Sans Semi Bold" pitchFamily="34" charset="0"/>
                <a:ea typeface="DM Sans Semi Bold" pitchFamily="34" charset="-122"/>
                <a:cs typeface="DM Sans Semi Bold" pitchFamily="34" charset="-120"/>
              </a:rPr>
              <a:t>Narrowing Space</a:t>
            </a:r>
            <a:endParaRPr lang="en-US" sz="2000" dirty="0"/>
          </a:p>
        </p:txBody>
      </p:sp>
      <p:sp>
        <p:nvSpPr>
          <p:cNvPr id="13" name="Text 7"/>
          <p:cNvSpPr/>
          <p:nvPr/>
        </p:nvSpPr>
        <p:spPr>
          <a:xfrm>
            <a:off x="2961167" y="5848588"/>
            <a:ext cx="10949977" cy="328732"/>
          </a:xfrm>
          <a:prstGeom prst="rect">
            <a:avLst/>
          </a:prstGeom>
          <a:noFill/>
          <a:ln/>
        </p:spPr>
        <p:txBody>
          <a:bodyPr wrap="none" lIns="0" tIns="0" rIns="0" bIns="0" rtlCol="0" anchor="t"/>
          <a:lstStyle/>
          <a:p>
            <a:pPr marL="0" indent="0" algn="l">
              <a:lnSpc>
                <a:spcPts val="2550"/>
              </a:lnSpc>
              <a:buNone/>
            </a:pPr>
            <a:r>
              <a:rPr lang="en-US" sz="1600" dirty="0">
                <a:solidFill>
                  <a:srgbClr val="464646"/>
                </a:solidFill>
                <a:latin typeface="Inter Medium" pitchFamily="34" charset="0"/>
                <a:ea typeface="Inter Medium" pitchFamily="34" charset="-122"/>
                <a:cs typeface="Inter Medium" pitchFamily="34" charset="-120"/>
              </a:rPr>
              <a:t>Reduce search area.</a:t>
            </a:r>
            <a:endParaRPr lang="en-US" sz="1600" dirty="0"/>
          </a:p>
        </p:txBody>
      </p:sp>
      <p:pic>
        <p:nvPicPr>
          <p:cNvPr id="14" name="Image 4" descr="preencoded.png"/>
          <p:cNvPicPr>
            <a:picLocks noChangeAspect="1"/>
          </p:cNvPicPr>
          <p:nvPr/>
        </p:nvPicPr>
        <p:blipFill>
          <a:blip r:embed="rId6"/>
          <a:stretch>
            <a:fillRect/>
          </a:stretch>
        </p:blipFill>
        <p:spPr>
          <a:xfrm>
            <a:off x="1213671" y="6506184"/>
            <a:ext cx="1027509" cy="1233011"/>
          </a:xfrm>
          <a:prstGeom prst="rect">
            <a:avLst/>
          </a:prstGeom>
        </p:spPr>
      </p:pic>
      <p:sp>
        <p:nvSpPr>
          <p:cNvPr id="15" name="Text 8"/>
          <p:cNvSpPr/>
          <p:nvPr/>
        </p:nvSpPr>
        <p:spPr>
          <a:xfrm>
            <a:off x="2961167" y="6637258"/>
            <a:ext cx="7149145" cy="321112"/>
          </a:xfrm>
          <a:prstGeom prst="rect">
            <a:avLst/>
          </a:prstGeom>
          <a:noFill/>
          <a:ln/>
        </p:spPr>
        <p:txBody>
          <a:bodyPr wrap="none" lIns="0" tIns="0" rIns="0" bIns="0" rtlCol="0" anchor="t"/>
          <a:lstStyle/>
          <a:p>
            <a:pPr marL="0" indent="0" algn="l">
              <a:lnSpc>
                <a:spcPts val="2500"/>
              </a:lnSpc>
              <a:buNone/>
            </a:pPr>
            <a:r>
              <a:rPr lang="en-US" sz="2000" dirty="0">
                <a:solidFill>
                  <a:srgbClr val="464646"/>
                </a:solidFill>
                <a:latin typeface="DM Sans Semi Bold" pitchFamily="34" charset="0"/>
                <a:ea typeface="DM Sans Semi Bold" pitchFamily="34" charset="-122"/>
                <a:cs typeface="DM Sans Semi Bold" pitchFamily="34" charset="-120"/>
              </a:rPr>
              <a:t>Convergence</a:t>
            </a:r>
            <a:endParaRPr lang="en-US" sz="2000" dirty="0"/>
          </a:p>
        </p:txBody>
      </p:sp>
      <p:sp>
        <p:nvSpPr>
          <p:cNvPr id="16" name="Text 9"/>
          <p:cNvSpPr/>
          <p:nvPr/>
        </p:nvSpPr>
        <p:spPr>
          <a:xfrm>
            <a:off x="2961167" y="7081599"/>
            <a:ext cx="10949977" cy="328732"/>
          </a:xfrm>
          <a:prstGeom prst="rect">
            <a:avLst/>
          </a:prstGeom>
          <a:noFill/>
          <a:ln/>
        </p:spPr>
        <p:txBody>
          <a:bodyPr wrap="none" lIns="0" tIns="0" rIns="0" bIns="0" rtlCol="0" anchor="t"/>
          <a:lstStyle/>
          <a:p>
            <a:pPr marL="0" indent="0" algn="l">
              <a:lnSpc>
                <a:spcPts val="2550"/>
              </a:lnSpc>
              <a:buNone/>
            </a:pPr>
            <a:r>
              <a:rPr lang="en-US" sz="1600" dirty="0">
                <a:solidFill>
                  <a:srgbClr val="464646"/>
                </a:solidFill>
                <a:latin typeface="Inter Medium" pitchFamily="34" charset="0"/>
                <a:ea typeface="Inter Medium" pitchFamily="34" charset="-122"/>
                <a:cs typeface="Inter Medium" pitchFamily="34" charset="-120"/>
              </a:rPr>
              <a:t>Reach target number.</a:t>
            </a:r>
            <a:endParaRPr lang="en-US" sz="1600" dirty="0"/>
          </a:p>
        </p:txBody>
      </p:sp>
      <p:pic>
        <p:nvPicPr>
          <p:cNvPr id="17" name="Picture 16">
            <a:extLst>
              <a:ext uri="{FF2B5EF4-FFF2-40B4-BE49-F238E27FC236}">
                <a16:creationId xmlns:a16="http://schemas.microsoft.com/office/drawing/2014/main" id="{773CCE55-3EA9-0657-9009-E79EC5B395C7}"/>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12431468" y="6958370"/>
            <a:ext cx="2160484" cy="12071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60571"/>
            <a:ext cx="9672638" cy="708779"/>
          </a:xfrm>
          <a:prstGeom prst="rect">
            <a:avLst/>
          </a:prstGeom>
          <a:noFill/>
          <a:ln/>
        </p:spPr>
        <p:txBody>
          <a:bodyPr wrap="none" lIns="0" tIns="0" rIns="0" bIns="0" rtlCol="0" anchor="t"/>
          <a:lstStyle/>
          <a:p>
            <a:pPr marL="0" indent="0" algn="l">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Matplotlib Visualization Techniques</a:t>
            </a:r>
            <a:endParaRPr lang="en-US" sz="4450" dirty="0"/>
          </a:p>
        </p:txBody>
      </p:sp>
      <p:sp>
        <p:nvSpPr>
          <p:cNvPr id="3" name="Text 1"/>
          <p:cNvSpPr/>
          <p:nvPr/>
        </p:nvSpPr>
        <p:spPr>
          <a:xfrm>
            <a:off x="793790" y="192297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Track search progress in real-time and graph attempt count versus accuracy. Compare different search strategies visually for interactive performance visualization.</a:t>
            </a:r>
            <a:endParaRPr lang="en-US" sz="1750" dirty="0"/>
          </a:p>
        </p:txBody>
      </p:sp>
      <p:sp>
        <p:nvSpPr>
          <p:cNvPr id="4" name="Text 2"/>
          <p:cNvSpPr/>
          <p:nvPr/>
        </p:nvSpPr>
        <p:spPr>
          <a:xfrm>
            <a:off x="1743789" y="4759762"/>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Real-time Tracking</a:t>
            </a:r>
            <a:endParaRPr lang="en-US" sz="2200" dirty="0"/>
          </a:p>
        </p:txBody>
      </p:sp>
      <p:sp>
        <p:nvSpPr>
          <p:cNvPr id="5" name="Text 3"/>
          <p:cNvSpPr/>
          <p:nvPr/>
        </p:nvSpPr>
        <p:spPr>
          <a:xfrm>
            <a:off x="793790" y="5250180"/>
            <a:ext cx="3785235" cy="362903"/>
          </a:xfrm>
          <a:prstGeom prst="rect">
            <a:avLst/>
          </a:prstGeom>
          <a:noFill/>
          <a:ln/>
        </p:spPr>
        <p:txBody>
          <a:bodyPr wrap="none" lIns="0" tIns="0" rIns="0" bIns="0" rtlCol="0" anchor="t"/>
          <a:lstStyle/>
          <a:p>
            <a:pPr marL="0" indent="0" algn="r">
              <a:lnSpc>
                <a:spcPts val="2850"/>
              </a:lnSpc>
              <a:buNone/>
            </a:pPr>
            <a:r>
              <a:rPr lang="en-US" sz="1750" dirty="0">
                <a:solidFill>
                  <a:srgbClr val="464646"/>
                </a:solidFill>
                <a:latin typeface="Inter Medium" pitchFamily="34" charset="0"/>
                <a:ea typeface="Inter Medium" pitchFamily="34" charset="-122"/>
                <a:cs typeface="Inter Medium" pitchFamily="34" charset="-120"/>
              </a:rPr>
              <a:t>Monitor progress live.</a:t>
            </a:r>
            <a:endParaRPr lang="en-US" sz="1750" dirty="0"/>
          </a:p>
        </p:txBody>
      </p:sp>
      <p:pic>
        <p:nvPicPr>
          <p:cNvPr id="6" name="Image 0" descr="preencoded.png"/>
          <p:cNvPicPr>
            <a:picLocks noChangeAspect="1"/>
          </p:cNvPicPr>
          <p:nvPr/>
        </p:nvPicPr>
        <p:blipFill>
          <a:blip r:embed="rId3"/>
          <a:stretch>
            <a:fillRect/>
          </a:stretch>
        </p:blipFill>
        <p:spPr>
          <a:xfrm>
            <a:off x="5032653" y="2903934"/>
            <a:ext cx="4564975" cy="4564975"/>
          </a:xfrm>
          <a:prstGeom prst="rect">
            <a:avLst/>
          </a:prstGeom>
        </p:spPr>
      </p:pic>
      <p:sp>
        <p:nvSpPr>
          <p:cNvPr id="7" name="Text 4"/>
          <p:cNvSpPr/>
          <p:nvPr/>
        </p:nvSpPr>
        <p:spPr>
          <a:xfrm>
            <a:off x="5571411" y="4699516"/>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464646"/>
                </a:solidFill>
                <a:latin typeface="DM Sans Semi Bold" pitchFamily="34" charset="0"/>
                <a:ea typeface="DM Sans Semi Bold" pitchFamily="34" charset="-122"/>
                <a:cs typeface="DM Sans Semi Bold" pitchFamily="34" charset="-120"/>
              </a:rPr>
              <a:t>1</a:t>
            </a:r>
            <a:endParaRPr lang="en-US" sz="2650" dirty="0"/>
          </a:p>
        </p:txBody>
      </p:sp>
      <p:sp>
        <p:nvSpPr>
          <p:cNvPr id="8" name="Text 5"/>
          <p:cNvSpPr/>
          <p:nvPr/>
        </p:nvSpPr>
        <p:spPr>
          <a:xfrm>
            <a:off x="9937790" y="353341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Graphing Accuracy</a:t>
            </a:r>
            <a:endParaRPr lang="en-US" sz="2200" dirty="0"/>
          </a:p>
        </p:txBody>
      </p:sp>
      <p:sp>
        <p:nvSpPr>
          <p:cNvPr id="9" name="Text 6"/>
          <p:cNvSpPr/>
          <p:nvPr/>
        </p:nvSpPr>
        <p:spPr>
          <a:xfrm>
            <a:off x="9937790" y="4023836"/>
            <a:ext cx="3898821"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Visualize performance data.</a:t>
            </a:r>
            <a:endParaRPr lang="en-US" sz="1750" dirty="0"/>
          </a:p>
        </p:txBody>
      </p:sp>
      <p:pic>
        <p:nvPicPr>
          <p:cNvPr id="10" name="Image 1" descr="preencoded.png"/>
          <p:cNvPicPr>
            <a:picLocks noChangeAspect="1"/>
          </p:cNvPicPr>
          <p:nvPr/>
        </p:nvPicPr>
        <p:blipFill>
          <a:blip r:embed="rId4"/>
          <a:stretch>
            <a:fillRect/>
          </a:stretch>
        </p:blipFill>
        <p:spPr>
          <a:xfrm>
            <a:off x="5032653" y="2903934"/>
            <a:ext cx="4564975" cy="4564975"/>
          </a:xfrm>
          <a:prstGeom prst="rect">
            <a:avLst/>
          </a:prstGeom>
        </p:spPr>
      </p:pic>
      <p:sp>
        <p:nvSpPr>
          <p:cNvPr id="11" name="Text 7"/>
          <p:cNvSpPr/>
          <p:nvPr/>
        </p:nvSpPr>
        <p:spPr>
          <a:xfrm>
            <a:off x="8170307" y="3748445"/>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464646"/>
                </a:solidFill>
                <a:latin typeface="DM Sans Semi Bold" pitchFamily="34" charset="0"/>
                <a:ea typeface="DM Sans Semi Bold" pitchFamily="34" charset="-122"/>
                <a:cs typeface="DM Sans Semi Bold" pitchFamily="34" charset="-120"/>
              </a:rPr>
              <a:t>2</a:t>
            </a:r>
            <a:endParaRPr lang="en-US" sz="2650" dirty="0"/>
          </a:p>
        </p:txBody>
      </p:sp>
      <p:sp>
        <p:nvSpPr>
          <p:cNvPr id="12" name="Text 8"/>
          <p:cNvSpPr/>
          <p:nvPr/>
        </p:nvSpPr>
        <p:spPr>
          <a:xfrm>
            <a:off x="9937790" y="5985986"/>
            <a:ext cx="2909173"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Strategy Comparison</a:t>
            </a:r>
            <a:endParaRPr lang="en-US" sz="2200" dirty="0"/>
          </a:p>
        </p:txBody>
      </p:sp>
      <p:sp>
        <p:nvSpPr>
          <p:cNvPr id="13" name="Text 9"/>
          <p:cNvSpPr/>
          <p:nvPr/>
        </p:nvSpPr>
        <p:spPr>
          <a:xfrm>
            <a:off x="9937790" y="6476405"/>
            <a:ext cx="3898821"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Evaluate different methods.</a:t>
            </a:r>
            <a:endParaRPr lang="en-US" sz="1750" dirty="0"/>
          </a:p>
        </p:txBody>
      </p:sp>
      <p:pic>
        <p:nvPicPr>
          <p:cNvPr id="14" name="Image 2" descr="preencoded.png"/>
          <p:cNvPicPr>
            <a:picLocks noChangeAspect="1"/>
          </p:cNvPicPr>
          <p:nvPr/>
        </p:nvPicPr>
        <p:blipFill>
          <a:blip r:embed="rId5"/>
          <a:stretch>
            <a:fillRect/>
          </a:stretch>
        </p:blipFill>
        <p:spPr>
          <a:xfrm>
            <a:off x="5032653" y="2903934"/>
            <a:ext cx="4564975" cy="4564975"/>
          </a:xfrm>
          <a:prstGeom prst="rect">
            <a:avLst/>
          </a:prstGeom>
        </p:spPr>
      </p:pic>
      <p:sp>
        <p:nvSpPr>
          <p:cNvPr id="15" name="Text 10"/>
          <p:cNvSpPr/>
          <p:nvPr/>
        </p:nvSpPr>
        <p:spPr>
          <a:xfrm>
            <a:off x="7694533" y="6474619"/>
            <a:ext cx="339328" cy="424220"/>
          </a:xfrm>
          <a:prstGeom prst="rect">
            <a:avLst/>
          </a:prstGeom>
          <a:noFill/>
          <a:ln/>
        </p:spPr>
        <p:txBody>
          <a:bodyPr wrap="none" lIns="0" tIns="0" rIns="0" bIns="0" rtlCol="0" anchor="t"/>
          <a:lstStyle/>
          <a:p>
            <a:pPr marL="0" indent="0" algn="l">
              <a:lnSpc>
                <a:spcPts val="4250"/>
              </a:lnSpc>
              <a:buNone/>
            </a:pPr>
            <a:r>
              <a:rPr lang="en-US" sz="2650" dirty="0">
                <a:solidFill>
                  <a:srgbClr val="464646"/>
                </a:solidFill>
                <a:latin typeface="DM Sans Semi Bold" pitchFamily="34" charset="0"/>
                <a:ea typeface="DM Sans Semi Bold" pitchFamily="34" charset="-122"/>
                <a:cs typeface="DM Sans Semi Bold" pitchFamily="34" charset="-120"/>
              </a:rPr>
              <a:t>3</a:t>
            </a:r>
            <a:endParaRPr lang="en-US" sz="2650" dirty="0"/>
          </a:p>
        </p:txBody>
      </p:sp>
      <p:pic>
        <p:nvPicPr>
          <p:cNvPr id="16" name="Picture 15">
            <a:extLst>
              <a:ext uri="{FF2B5EF4-FFF2-40B4-BE49-F238E27FC236}">
                <a16:creationId xmlns:a16="http://schemas.microsoft.com/office/drawing/2014/main" id="{92E6AA50-74AE-DC55-ABDF-BD50DAE26E31}"/>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12415519" y="6868633"/>
            <a:ext cx="2160484" cy="126527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969288"/>
            <a:ext cx="6438067" cy="708779"/>
          </a:xfrm>
          <a:prstGeom prst="rect">
            <a:avLst/>
          </a:prstGeom>
          <a:noFill/>
          <a:ln/>
        </p:spPr>
        <p:txBody>
          <a:bodyPr wrap="none" lIns="0" tIns="0" rIns="0" bIns="0" rtlCol="0" anchor="t"/>
          <a:lstStyle/>
          <a:p>
            <a:pPr marL="0" indent="0" algn="l">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Python Implementation</a:t>
            </a:r>
            <a:endParaRPr lang="en-US" sz="4450" dirty="0"/>
          </a:p>
        </p:txBody>
      </p:sp>
      <p:sp>
        <p:nvSpPr>
          <p:cNvPr id="3" name="Text 1"/>
          <p:cNvSpPr/>
          <p:nvPr/>
        </p:nvSpPr>
        <p:spPr>
          <a:xfrm>
            <a:off x="793790" y="2131695"/>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Review the code structure, matplotlib integration, and sample code snippets. Consider error handling and edge cases for robust implementation.</a:t>
            </a:r>
            <a:endParaRPr lang="en-US" sz="1750" dirty="0"/>
          </a:p>
        </p:txBody>
      </p:sp>
      <p:sp>
        <p:nvSpPr>
          <p:cNvPr id="4" name="Shape 2"/>
          <p:cNvSpPr/>
          <p:nvPr/>
        </p:nvSpPr>
        <p:spPr>
          <a:xfrm>
            <a:off x="793790" y="3112651"/>
            <a:ext cx="2173724" cy="1306949"/>
          </a:xfrm>
          <a:prstGeom prst="roundRect">
            <a:avLst>
              <a:gd name="adj" fmla="val 2603"/>
            </a:avLst>
          </a:prstGeom>
          <a:solidFill>
            <a:srgbClr val="F2EEEE"/>
          </a:solidFill>
          <a:ln/>
        </p:spPr>
      </p:sp>
      <p:pic>
        <p:nvPicPr>
          <p:cNvPr id="5" name="Image 0" descr="preencoded.png"/>
          <p:cNvPicPr>
            <a:picLocks noChangeAspect="1"/>
          </p:cNvPicPr>
          <p:nvPr/>
        </p:nvPicPr>
        <p:blipFill>
          <a:blip r:embed="rId3"/>
          <a:stretch>
            <a:fillRect/>
          </a:stretch>
        </p:blipFill>
        <p:spPr>
          <a:xfrm>
            <a:off x="1721167" y="3566755"/>
            <a:ext cx="318968" cy="398621"/>
          </a:xfrm>
          <a:prstGeom prst="rect">
            <a:avLst/>
          </a:prstGeom>
        </p:spPr>
      </p:pic>
      <p:sp>
        <p:nvSpPr>
          <p:cNvPr id="6" name="Text 3"/>
          <p:cNvSpPr/>
          <p:nvPr/>
        </p:nvSpPr>
        <p:spPr>
          <a:xfrm>
            <a:off x="3194328" y="3339465"/>
            <a:ext cx="2193727"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Code Structure</a:t>
            </a:r>
            <a:endParaRPr lang="en-US" sz="2200" dirty="0"/>
          </a:p>
        </p:txBody>
      </p:sp>
      <p:sp>
        <p:nvSpPr>
          <p:cNvPr id="7" name="Text 4"/>
          <p:cNvSpPr/>
          <p:nvPr/>
        </p:nvSpPr>
        <p:spPr>
          <a:xfrm>
            <a:off x="3194328" y="3829883"/>
            <a:ext cx="2193727"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Organize your code.</a:t>
            </a:r>
            <a:endParaRPr lang="en-US" sz="1750" dirty="0"/>
          </a:p>
        </p:txBody>
      </p:sp>
      <p:sp>
        <p:nvSpPr>
          <p:cNvPr id="8" name="Shape 5"/>
          <p:cNvSpPr/>
          <p:nvPr/>
        </p:nvSpPr>
        <p:spPr>
          <a:xfrm>
            <a:off x="3080861" y="4404360"/>
            <a:ext cx="10642402" cy="15240"/>
          </a:xfrm>
          <a:prstGeom prst="roundRect">
            <a:avLst>
              <a:gd name="adj" fmla="val 223256"/>
            </a:avLst>
          </a:prstGeom>
          <a:solidFill>
            <a:srgbClr val="D8D4D4"/>
          </a:solidFill>
          <a:ln/>
        </p:spPr>
      </p:sp>
      <p:sp>
        <p:nvSpPr>
          <p:cNvPr id="9" name="Shape 6"/>
          <p:cNvSpPr/>
          <p:nvPr/>
        </p:nvSpPr>
        <p:spPr>
          <a:xfrm>
            <a:off x="793790" y="4532948"/>
            <a:ext cx="4347567" cy="1306949"/>
          </a:xfrm>
          <a:prstGeom prst="roundRect">
            <a:avLst>
              <a:gd name="adj" fmla="val 2603"/>
            </a:avLst>
          </a:prstGeom>
          <a:solidFill>
            <a:srgbClr val="F2EEEE"/>
          </a:solidFill>
          <a:ln/>
        </p:spPr>
      </p:sp>
      <p:pic>
        <p:nvPicPr>
          <p:cNvPr id="10" name="Image 1" descr="preencoded.png"/>
          <p:cNvPicPr>
            <a:picLocks noChangeAspect="1"/>
          </p:cNvPicPr>
          <p:nvPr/>
        </p:nvPicPr>
        <p:blipFill>
          <a:blip r:embed="rId4"/>
          <a:stretch>
            <a:fillRect/>
          </a:stretch>
        </p:blipFill>
        <p:spPr>
          <a:xfrm>
            <a:off x="2808089" y="4987052"/>
            <a:ext cx="318968" cy="398621"/>
          </a:xfrm>
          <a:prstGeom prst="rect">
            <a:avLst/>
          </a:prstGeom>
        </p:spPr>
      </p:pic>
      <p:sp>
        <p:nvSpPr>
          <p:cNvPr id="11" name="Text 7"/>
          <p:cNvSpPr/>
          <p:nvPr/>
        </p:nvSpPr>
        <p:spPr>
          <a:xfrm>
            <a:off x="5368171" y="4759762"/>
            <a:ext cx="2507337"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Matplotlib</a:t>
            </a:r>
            <a:endParaRPr lang="en-US" sz="2200" dirty="0"/>
          </a:p>
        </p:txBody>
      </p:sp>
      <p:sp>
        <p:nvSpPr>
          <p:cNvPr id="12" name="Text 8"/>
          <p:cNvSpPr/>
          <p:nvPr/>
        </p:nvSpPr>
        <p:spPr>
          <a:xfrm>
            <a:off x="5368171" y="5250180"/>
            <a:ext cx="2507337"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Visualize performance.</a:t>
            </a:r>
            <a:endParaRPr lang="en-US" sz="1750" dirty="0"/>
          </a:p>
        </p:txBody>
      </p:sp>
      <p:sp>
        <p:nvSpPr>
          <p:cNvPr id="13" name="Shape 9"/>
          <p:cNvSpPr/>
          <p:nvPr/>
        </p:nvSpPr>
        <p:spPr>
          <a:xfrm>
            <a:off x="5254704" y="5824657"/>
            <a:ext cx="8468558" cy="15240"/>
          </a:xfrm>
          <a:prstGeom prst="roundRect">
            <a:avLst>
              <a:gd name="adj" fmla="val 223256"/>
            </a:avLst>
          </a:prstGeom>
          <a:solidFill>
            <a:srgbClr val="D8D4D4"/>
          </a:solidFill>
          <a:ln/>
        </p:spPr>
      </p:sp>
      <p:sp>
        <p:nvSpPr>
          <p:cNvPr id="14" name="Shape 10"/>
          <p:cNvSpPr/>
          <p:nvPr/>
        </p:nvSpPr>
        <p:spPr>
          <a:xfrm>
            <a:off x="793790" y="5953244"/>
            <a:ext cx="6521410" cy="1306949"/>
          </a:xfrm>
          <a:prstGeom prst="roundRect">
            <a:avLst>
              <a:gd name="adj" fmla="val 2603"/>
            </a:avLst>
          </a:prstGeom>
          <a:solidFill>
            <a:srgbClr val="F2EEEE"/>
          </a:solidFill>
          <a:ln/>
        </p:spPr>
      </p:sp>
      <p:pic>
        <p:nvPicPr>
          <p:cNvPr id="15" name="Image 2" descr="preencoded.png"/>
          <p:cNvPicPr>
            <a:picLocks noChangeAspect="1"/>
          </p:cNvPicPr>
          <p:nvPr/>
        </p:nvPicPr>
        <p:blipFill>
          <a:blip r:embed="rId5"/>
          <a:stretch>
            <a:fillRect/>
          </a:stretch>
        </p:blipFill>
        <p:spPr>
          <a:xfrm>
            <a:off x="3895011" y="6407348"/>
            <a:ext cx="318968" cy="398621"/>
          </a:xfrm>
          <a:prstGeom prst="rect">
            <a:avLst/>
          </a:prstGeom>
        </p:spPr>
      </p:pic>
      <p:sp>
        <p:nvSpPr>
          <p:cNvPr id="16" name="Text 11"/>
          <p:cNvSpPr/>
          <p:nvPr/>
        </p:nvSpPr>
        <p:spPr>
          <a:xfrm>
            <a:off x="7542014" y="6180058"/>
            <a:ext cx="2250043"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Error Handling</a:t>
            </a:r>
            <a:endParaRPr lang="en-US" sz="2200" dirty="0"/>
          </a:p>
        </p:txBody>
      </p:sp>
      <p:sp>
        <p:nvSpPr>
          <p:cNvPr id="17" name="Text 12"/>
          <p:cNvSpPr/>
          <p:nvPr/>
        </p:nvSpPr>
        <p:spPr>
          <a:xfrm>
            <a:off x="7542014" y="6670477"/>
            <a:ext cx="2250043"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Manage edge cases.</a:t>
            </a:r>
            <a:endParaRPr lang="en-US" sz="1750" dirty="0"/>
          </a:p>
        </p:txBody>
      </p:sp>
      <p:pic>
        <p:nvPicPr>
          <p:cNvPr id="18" name="Picture 17">
            <a:extLst>
              <a:ext uri="{FF2B5EF4-FFF2-40B4-BE49-F238E27FC236}">
                <a16:creationId xmlns:a16="http://schemas.microsoft.com/office/drawing/2014/main" id="{7858B90F-5759-E17C-C5CA-60953BC747CD}"/>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12415519" y="6868633"/>
            <a:ext cx="2160484" cy="126527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43595"/>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Future Improvements and Applications</a:t>
            </a:r>
            <a:endParaRPr lang="en-US" sz="4450" dirty="0"/>
          </a:p>
        </p:txBody>
      </p:sp>
      <p:sp>
        <p:nvSpPr>
          <p:cNvPr id="4" name="Text 1"/>
          <p:cNvSpPr/>
          <p:nvPr/>
        </p:nvSpPr>
        <p:spPr>
          <a:xfrm>
            <a:off x="6280190" y="2901315"/>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Explore machine learning enhancements and adaptive search algorithms. Consider potential applications in broader optimization problems and expanding beyond number guessing.</a:t>
            </a:r>
            <a:endParaRPr lang="en-US" sz="1750" dirty="0"/>
          </a:p>
        </p:txBody>
      </p:sp>
      <p:sp>
        <p:nvSpPr>
          <p:cNvPr id="5" name="Shape 2"/>
          <p:cNvSpPr/>
          <p:nvPr/>
        </p:nvSpPr>
        <p:spPr>
          <a:xfrm>
            <a:off x="6280190" y="4245173"/>
            <a:ext cx="3664863" cy="1306949"/>
          </a:xfrm>
          <a:prstGeom prst="roundRect">
            <a:avLst>
              <a:gd name="adj" fmla="val 2603"/>
            </a:avLst>
          </a:prstGeom>
          <a:solidFill>
            <a:srgbClr val="F2EEEE"/>
          </a:solidFill>
          <a:ln/>
        </p:spPr>
      </p:sp>
      <p:sp>
        <p:nvSpPr>
          <p:cNvPr id="6" name="Text 3"/>
          <p:cNvSpPr/>
          <p:nvPr/>
        </p:nvSpPr>
        <p:spPr>
          <a:xfrm>
            <a:off x="6507004" y="447198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ML Enhancement</a:t>
            </a:r>
            <a:endParaRPr lang="en-US" sz="2200" dirty="0"/>
          </a:p>
        </p:txBody>
      </p:sp>
      <p:sp>
        <p:nvSpPr>
          <p:cNvPr id="7" name="Text 4"/>
          <p:cNvSpPr/>
          <p:nvPr/>
        </p:nvSpPr>
        <p:spPr>
          <a:xfrm>
            <a:off x="6507004" y="4962406"/>
            <a:ext cx="3211235"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Integrate machine learning.</a:t>
            </a:r>
            <a:endParaRPr lang="en-US" sz="1750" dirty="0"/>
          </a:p>
        </p:txBody>
      </p:sp>
      <p:sp>
        <p:nvSpPr>
          <p:cNvPr id="8" name="Shape 5"/>
          <p:cNvSpPr/>
          <p:nvPr/>
        </p:nvSpPr>
        <p:spPr>
          <a:xfrm>
            <a:off x="10171867" y="4245173"/>
            <a:ext cx="3664863" cy="1306949"/>
          </a:xfrm>
          <a:prstGeom prst="roundRect">
            <a:avLst>
              <a:gd name="adj" fmla="val 2603"/>
            </a:avLst>
          </a:prstGeom>
          <a:solidFill>
            <a:srgbClr val="F2EEEE"/>
          </a:solidFill>
          <a:ln/>
        </p:spPr>
      </p:sp>
      <p:sp>
        <p:nvSpPr>
          <p:cNvPr id="9" name="Text 6"/>
          <p:cNvSpPr/>
          <p:nvPr/>
        </p:nvSpPr>
        <p:spPr>
          <a:xfrm>
            <a:off x="10398681" y="447198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Adaptive Search</a:t>
            </a:r>
            <a:endParaRPr lang="en-US" sz="2200" dirty="0"/>
          </a:p>
        </p:txBody>
      </p:sp>
      <p:sp>
        <p:nvSpPr>
          <p:cNvPr id="10" name="Text 7"/>
          <p:cNvSpPr/>
          <p:nvPr/>
        </p:nvSpPr>
        <p:spPr>
          <a:xfrm>
            <a:off x="10398681" y="4962406"/>
            <a:ext cx="3211235"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Develop smarter algorithms.</a:t>
            </a:r>
            <a:endParaRPr lang="en-US" sz="1750" dirty="0"/>
          </a:p>
        </p:txBody>
      </p:sp>
      <p:sp>
        <p:nvSpPr>
          <p:cNvPr id="11" name="Shape 8"/>
          <p:cNvSpPr/>
          <p:nvPr/>
        </p:nvSpPr>
        <p:spPr>
          <a:xfrm>
            <a:off x="6280190" y="5778937"/>
            <a:ext cx="7556421" cy="1306949"/>
          </a:xfrm>
          <a:prstGeom prst="roundRect">
            <a:avLst>
              <a:gd name="adj" fmla="val 2603"/>
            </a:avLst>
          </a:prstGeom>
          <a:solidFill>
            <a:srgbClr val="F2EEEE"/>
          </a:solidFill>
          <a:ln/>
        </p:spPr>
      </p:sp>
      <p:sp>
        <p:nvSpPr>
          <p:cNvPr id="12" name="Text 9"/>
          <p:cNvSpPr/>
          <p:nvPr/>
        </p:nvSpPr>
        <p:spPr>
          <a:xfrm>
            <a:off x="6507004" y="600575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Optimization</a:t>
            </a:r>
            <a:endParaRPr lang="en-US" sz="2200" dirty="0"/>
          </a:p>
        </p:txBody>
      </p:sp>
      <p:sp>
        <p:nvSpPr>
          <p:cNvPr id="13" name="Text 10"/>
          <p:cNvSpPr/>
          <p:nvPr/>
        </p:nvSpPr>
        <p:spPr>
          <a:xfrm>
            <a:off x="6507004" y="6496169"/>
            <a:ext cx="7102793"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Apply to new problems.</a:t>
            </a:r>
            <a:endParaRPr lang="en-US" sz="1750" dirty="0"/>
          </a:p>
        </p:txBody>
      </p:sp>
      <p:pic>
        <p:nvPicPr>
          <p:cNvPr id="14" name="Picture 13">
            <a:extLst>
              <a:ext uri="{FF2B5EF4-FFF2-40B4-BE49-F238E27FC236}">
                <a16:creationId xmlns:a16="http://schemas.microsoft.com/office/drawing/2014/main" id="{36A6A335-7846-A40E-6793-F65F5D1F9CC9}"/>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12415519" y="7576303"/>
            <a:ext cx="2160484" cy="55760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383</Words>
  <Application>Microsoft Office PowerPoint</Application>
  <PresentationFormat>Custom</PresentationFormat>
  <Paragraphs>70</Paragraphs>
  <Slides>8</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Inter Medium</vt:lpstr>
      <vt:lpstr>Times New Roman</vt:lpstr>
      <vt:lpstr>Arial</vt:lpstr>
      <vt:lpstr>DM Sans Semi Bold</vt:lpstr>
      <vt:lpstr>Office Theme</vt:lpstr>
      <vt:lpstr>Introduction to AI (AI101B) AI Based Number Guessing Game Session 2024-25</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Saqib Mehdi</cp:lastModifiedBy>
  <cp:revision>4</cp:revision>
  <dcterms:created xsi:type="dcterms:W3CDTF">2025-04-03T19:16:40Z</dcterms:created>
  <dcterms:modified xsi:type="dcterms:W3CDTF">2025-04-04T04:10:45Z</dcterms:modified>
</cp:coreProperties>
</file>